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60" r:id="rId5"/>
    <p:sldId id="275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2023 vs 2022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99675193106615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470947761459867"/>
          <c:y val="0.16189066341342589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236.13</c:v>
                </c:pt>
                <c:pt idx="1">
                  <c:v>175.37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39-47B8-BBFF-B7B40C4993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2022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119.29</c:v>
                </c:pt>
                <c:pt idx="1">
                  <c:v>103.8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9-47B8-BBFF-B7B40C4993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86060531496062"/>
          <c:y val="0.1209609300589979"/>
          <c:w val="0.42802891240157481"/>
          <c:h val="0.642043329106586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24-4919-93CF-521856E4C409}"/>
              </c:ext>
            </c:extLst>
          </c:dPt>
          <c:cat>
            <c:strRef>
              <c:f>Sheet1!$A$2:$A$8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34.57</c:v>
                </c:pt>
                <c:pt idx="1">
                  <c:v>48.01</c:v>
                </c:pt>
                <c:pt idx="2">
                  <c:v>17.02</c:v>
                </c:pt>
                <c:pt idx="3">
                  <c:v>15.77</c:v>
                </c:pt>
                <c:pt idx="4">
                  <c:v>10.67</c:v>
                </c:pt>
                <c:pt idx="5">
                  <c:v>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95442784587819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34.57</c:v>
                </c:pt>
                <c:pt idx="1">
                  <c:v>48.01</c:v>
                </c:pt>
                <c:pt idx="2">
                  <c:v>17.02</c:v>
                </c:pt>
                <c:pt idx="3">
                  <c:v>14.59</c:v>
                </c:pt>
                <c:pt idx="4">
                  <c:v>33.1</c:v>
                </c:pt>
                <c:pt idx="5">
                  <c:v>9.8699999999999992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34.99</c:v>
                </c:pt>
                <c:pt idx="1">
                  <c:v>45.68</c:v>
                </c:pt>
                <c:pt idx="2">
                  <c:v>14.74</c:v>
                </c:pt>
                <c:pt idx="3">
                  <c:v>12.84</c:v>
                </c:pt>
                <c:pt idx="4">
                  <c:v>12.79</c:v>
                </c:pt>
                <c:pt idx="5">
                  <c:v>3.17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32.979999999999997</c:v>
                </c:pt>
                <c:pt idx="1">
                  <c:v>7.14</c:v>
                </c:pt>
                <c:pt idx="2">
                  <c:v>18.16</c:v>
                </c:pt>
                <c:pt idx="3">
                  <c:v>22.83</c:v>
                </c:pt>
                <c:pt idx="4">
                  <c:v>38.18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31.72</c:v>
                </c:pt>
                <c:pt idx="1">
                  <c:v>6.31</c:v>
                </c:pt>
                <c:pt idx="2">
                  <c:v>12.65</c:v>
                </c:pt>
                <c:pt idx="3">
                  <c:v>14.09</c:v>
                </c:pt>
                <c:pt idx="4">
                  <c:v>39.049999999999997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July 2023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SECOND QUARTER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(JAN-JUNE, 2023)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28794"/>
              </p:ext>
            </p:extLst>
          </p:nvPr>
        </p:nvGraphicFramePr>
        <p:xfrm>
          <a:off x="1099931" y="1150937"/>
          <a:ext cx="10005392" cy="497067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865728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06823">
                  <a:extLst>
                    <a:ext uri="{9D8B030D-6E8A-4147-A177-3AD203B41FA5}">
                      <a16:colId xmlns:a16="http://schemas.microsoft.com/office/drawing/2014/main" val="3606286942"/>
                    </a:ext>
                  </a:extLst>
                </a:gridCol>
                <a:gridCol w="968261">
                  <a:extLst>
                    <a:ext uri="{9D8B030D-6E8A-4147-A177-3AD203B41FA5}">
                      <a16:colId xmlns:a16="http://schemas.microsoft.com/office/drawing/2014/main" val="686967240"/>
                    </a:ext>
                  </a:extLst>
                </a:gridCol>
                <a:gridCol w="1240445">
                  <a:extLst>
                    <a:ext uri="{9D8B030D-6E8A-4147-A177-3AD203B41FA5}">
                      <a16:colId xmlns:a16="http://schemas.microsoft.com/office/drawing/2014/main" val="509694378"/>
                    </a:ext>
                  </a:extLst>
                </a:gridCol>
                <a:gridCol w="1537634">
                  <a:extLst>
                    <a:ext uri="{9D8B030D-6E8A-4147-A177-3AD203B41FA5}">
                      <a16:colId xmlns:a16="http://schemas.microsoft.com/office/drawing/2014/main" val="1553344838"/>
                    </a:ext>
                  </a:extLst>
                </a:gridCol>
                <a:gridCol w="1567783">
                  <a:extLst>
                    <a:ext uri="{9D8B030D-6E8A-4147-A177-3AD203B41FA5}">
                      <a16:colId xmlns:a16="http://schemas.microsoft.com/office/drawing/2014/main" val="3538814085"/>
                    </a:ext>
                  </a:extLst>
                </a:gridCol>
              </a:tblGrid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June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23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212791"/>
              </p:ext>
            </p:extLst>
          </p:nvPr>
        </p:nvGraphicFramePr>
        <p:xfrm>
          <a:off x="410817" y="1122937"/>
          <a:ext cx="11343862" cy="4764769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20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Budget N(Bn)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Proportionate Target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 Expenditure     Jan. – June 2023    N(Bn)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Actual Expenditure on  Approved Budget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%Actual Expenditure on Proportionate Expenditure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Actual Expenditure on Total Actual Expenditure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Salaries &amp; Allowances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79,854,715,889.03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39,927,357,944.52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32,978,148,208.29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Consolidated Revenue Fund Charges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21,124,115,202.70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10,562,057,601.35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7,147,622,339.05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Personnel Cost 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100,978,831,091.73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50,489,415,545.87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40,125,770,547.34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Overhead Cost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61,763,151,086.23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30,881,575,543.12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18,160,773,003.01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(Overhead )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39,902,773,546.29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19,951,386,773.15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22,829,623,622.25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1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Recurrent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202,644,755,724.25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101,322,377,862.13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81,116,167,172.60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3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134,802,969,361.66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38,180,837,798.27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9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(Capital)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269,605,938,723.32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134,802,969,361.66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38,180,837,798.27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26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472,250,694,447.57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236,125,347,223.79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119,297,004,970.87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June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362733"/>
              </p:ext>
            </p:extLst>
          </p:nvPr>
        </p:nvGraphicFramePr>
        <p:xfrm>
          <a:off x="1139688" y="1087900"/>
          <a:ext cx="10190921" cy="5024644"/>
        </p:xfrm>
        <a:graphic>
          <a:graphicData uri="http://schemas.openxmlformats.org/drawingml/2006/table">
            <a:tbl>
              <a:tblPr/>
              <a:tblGrid>
                <a:gridCol w="1615724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676040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998130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287321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11906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June 2022    (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75,879,021,496.48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37,939,510,748.24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31,726,896,210.18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17,212,802,457.99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8,606,401,229.00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6,307,773,222.92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93,091,823,954.47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46,545,911,977.24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38,034,669,433.10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32,075,256,744.27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16,037,628,372.14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12,651,171,374.03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14,006,697,624.52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14,091,321,401.57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153,180,475,947.77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76,590,237,973.89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64,777,162,208.70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8057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197,554,673,791.80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98,777,336,895.90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39,046,172,988.39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25850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197,554,673,791.80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98,777,336,895.90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39,046,172,988.39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350,735,149,739.57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175,367,574,869.79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103,823,335,197.09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2</a:t>
            </a:r>
            <a:r>
              <a:rPr lang="en-US" sz="2000" baseline="30000" dirty="0"/>
              <a:t>nd</a:t>
            </a:r>
            <a:r>
              <a:rPr lang="en-US" sz="2000" dirty="0"/>
              <a:t> Quarter 2023 and Corresponding Period, 2022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164672"/>
              </p:ext>
            </p:extLst>
          </p:nvPr>
        </p:nvGraphicFramePr>
        <p:xfrm>
          <a:off x="569843" y="844715"/>
          <a:ext cx="10959853" cy="331658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07685445"/>
              </p:ext>
            </p:extLst>
          </p:nvPr>
        </p:nvGraphicFramePr>
        <p:xfrm>
          <a:off x="2272552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June, 2023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119.29Bn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50.52% of the proportionate target of N236.13Bn.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It also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25.26%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N472.25Bn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14.90%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22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N103.80Bn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59.20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proportionate Budget of N175.37Bn and 29.60% 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N350.73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2023 2nd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85966295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8C081E3-A816-BCA1-4E17-C46D7C2FDE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6262490"/>
              </p:ext>
            </p:extLst>
          </p:nvPr>
        </p:nvGraphicFramePr>
        <p:xfrm>
          <a:off x="2239108" y="12945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(Jan–June 2023)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130713"/>
              </p:ext>
            </p:extLst>
          </p:nvPr>
        </p:nvGraphicFramePr>
        <p:xfrm>
          <a:off x="344556" y="1156443"/>
          <a:ext cx="6365399" cy="4846790"/>
        </p:xfrm>
        <a:graphic>
          <a:graphicData uri="http://schemas.openxmlformats.org/drawingml/2006/table">
            <a:tbl>
              <a:tblPr/>
              <a:tblGrid>
                <a:gridCol w="10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1582178"/>
              </p:ext>
            </p:extLst>
          </p:nvPr>
        </p:nvGraphicFramePr>
        <p:xfrm>
          <a:off x="5344887" y="117184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E03903-4F6B-4DA3-890D-9ED1B9AC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Gill Sans MT" pitchFamily="34" charset="0"/>
                <a:cs typeface="Arial" charset="0"/>
              </a:rPr>
              <a:t>5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B77C32E-0501-4B62-8FED-1D3EBDB9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2" y="529388"/>
            <a:ext cx="10499558" cy="888249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+mn-lt"/>
              </a:rPr>
              <a:t>Funding</a:t>
            </a:r>
            <a:r>
              <a:rPr lang="yo-NG" sz="2800" dirty="0">
                <a:latin typeface="+mn-lt"/>
              </a:rPr>
              <a:t> </a:t>
            </a:r>
            <a:r>
              <a:rPr lang="en-ZA" sz="2800" dirty="0">
                <a:latin typeface="+mn-lt"/>
              </a:rPr>
              <a:t>Review</a:t>
            </a:r>
            <a:r>
              <a:rPr lang="yo-NG" sz="2800" dirty="0">
                <a:latin typeface="+mn-lt"/>
              </a:rPr>
              <a:t> </a:t>
            </a:r>
            <a:r>
              <a:rPr lang="en-GB" sz="2800" dirty="0">
                <a:latin typeface="+mn-lt"/>
              </a:rPr>
              <a:t>- </a:t>
            </a:r>
            <a:r>
              <a:rPr lang="en-US" sz="2800" dirty="0">
                <a:latin typeface="+mn-lt"/>
              </a:rPr>
              <a:t>January</a:t>
            </a:r>
            <a:r>
              <a:rPr lang="yo-NG" sz="2800" dirty="0">
                <a:latin typeface="+mn-lt"/>
              </a:rPr>
              <a:t> to </a:t>
            </a:r>
            <a:r>
              <a:rPr lang="en-US" sz="2800" dirty="0">
                <a:latin typeface="+mn-lt"/>
              </a:rPr>
              <a:t>June</a:t>
            </a:r>
            <a:r>
              <a:rPr lang="en-ZA" sz="2800" dirty="0">
                <a:latin typeface="+mn-lt"/>
              </a:rPr>
              <a:t> </a:t>
            </a:r>
            <a:r>
              <a:rPr lang="yo-NG" sz="2800" dirty="0">
                <a:latin typeface="+mn-lt"/>
              </a:rPr>
              <a:t>20</a:t>
            </a:r>
            <a:r>
              <a:rPr lang="en-US" sz="2800" dirty="0">
                <a:latin typeface="+mn-lt"/>
              </a:rPr>
              <a:t>23</a:t>
            </a:r>
            <a:br>
              <a:rPr lang="en-ZA" sz="2800" dirty="0"/>
            </a:b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65262-0ECD-7CD5-5586-C5843CA67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F091CC-A45D-513B-B816-47CB1A5428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226" y="224271"/>
            <a:ext cx="1275340" cy="1064507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1E3BE9-2C83-1C96-AAC9-645926ED7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009498"/>
              </p:ext>
            </p:extLst>
          </p:nvPr>
        </p:nvGraphicFramePr>
        <p:xfrm>
          <a:off x="1088272" y="1318005"/>
          <a:ext cx="10253011" cy="4556932"/>
        </p:xfrm>
        <a:graphic>
          <a:graphicData uri="http://schemas.openxmlformats.org/drawingml/2006/table">
            <a:tbl>
              <a:tblPr/>
              <a:tblGrid>
                <a:gridCol w="1980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5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116">
                  <a:extLst>
                    <a:ext uri="{9D8B030D-6E8A-4147-A177-3AD203B41FA5}">
                      <a16:colId xmlns:a16="http://schemas.microsoft.com/office/drawing/2014/main" val="985024888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1689419617"/>
                    </a:ext>
                  </a:extLst>
                </a:gridCol>
              </a:tblGrid>
              <a:tr h="130237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(Jan - June2023) (N)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Funding Performance (Jan- June 2023) (N)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Actual Funding Performance on  Proportionate Target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Funding Performance on Approved Budget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Funding on Total 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41,631,640,640.90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41,631,640,640.90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34,568,982,908.72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7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210,248,909,826.51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105,124,454,913.26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48,011,712,334.75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50,730,566,593.86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25,365,283,296.93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17,021,990,263.02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33.55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37,422,406,721.33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18,711,203,360.67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15,770,991,854.83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3,845,054,076.26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1,922,527,038.13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10,679,407,611.80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343,878,577,858.86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192,755,109,249.88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126,053,084,973.12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9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128,372,116,588.72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64,186,058,294.36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33,095,600,382.70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472,250,694,447.58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256,941,167,544.24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159,148,685,355.82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022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June 2023)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383563007"/>
              </p:ext>
            </p:extLst>
          </p:nvPr>
        </p:nvGraphicFramePr>
        <p:xfrm>
          <a:off x="2782957" y="4504132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51155"/>
              </p:ext>
            </p:extLst>
          </p:nvPr>
        </p:nvGraphicFramePr>
        <p:xfrm>
          <a:off x="609600" y="860883"/>
          <a:ext cx="10972799" cy="3643249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710373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95695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006466">
                  <a:extLst>
                    <a:ext uri="{9D8B030D-6E8A-4147-A177-3AD203B41FA5}">
                      <a16:colId xmlns:a16="http://schemas.microsoft.com/office/drawing/2014/main" val="77257367"/>
                    </a:ext>
                  </a:extLst>
                </a:gridCol>
                <a:gridCol w="1207322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169593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1056407">
                  <a:extLst>
                    <a:ext uri="{9D8B030D-6E8A-4147-A177-3AD203B41FA5}">
                      <a16:colId xmlns:a16="http://schemas.microsoft.com/office/drawing/2014/main" val="530003960"/>
                    </a:ext>
                  </a:extLst>
                </a:gridCol>
                <a:gridCol w="767153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273348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19819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7361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S/NO.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Jan.-June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Jan.-June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3648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(IGR)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Ministries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86.09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59.73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Boards and Corporations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IGR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146.76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Statutory Allocation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25.37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21.55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190.83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111.43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64.19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57.12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586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Excess Crude/Exchange Gain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07628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 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82399" y="6558072"/>
            <a:ext cx="487680" cy="365125"/>
          </a:xfrm>
        </p:spPr>
        <p:txBody>
          <a:bodyPr/>
          <a:lstStyle/>
          <a:p>
            <a:pPr lvl="0"/>
            <a:endParaRPr lang="en-GB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r>
              <a:rPr lang="en-GB" noProof="0" dirty="0"/>
              <a:t>7</a:t>
            </a:r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(January-June 2022)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92735"/>
              </p:ext>
            </p:extLst>
          </p:nvPr>
        </p:nvGraphicFramePr>
        <p:xfrm>
          <a:off x="609602" y="1149531"/>
          <a:ext cx="10715896" cy="4721182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6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2</a:t>
            </a:r>
            <a:r>
              <a:rPr lang="en-ZA" sz="2400" baseline="30000" dirty="0"/>
              <a:t>nd</a:t>
            </a:r>
            <a:r>
              <a:rPr lang="en-ZA" sz="2400" dirty="0"/>
              <a:t> Quarter 2023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BEF050-8437-4EB5-22EE-9E3AE479A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748203"/>
              </p:ext>
            </p:extLst>
          </p:nvPr>
        </p:nvGraphicFramePr>
        <p:xfrm>
          <a:off x="1364967" y="1010653"/>
          <a:ext cx="10200491" cy="5297024"/>
        </p:xfrm>
        <a:graphic>
          <a:graphicData uri="http://schemas.openxmlformats.org/drawingml/2006/table">
            <a:tbl>
              <a:tblPr/>
              <a:tblGrid>
                <a:gridCol w="47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1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972179641"/>
                    </a:ext>
                  </a:extLst>
                </a:gridCol>
                <a:gridCol w="1134079">
                  <a:extLst>
                    <a:ext uri="{9D8B030D-6E8A-4147-A177-3AD203B41FA5}">
                      <a16:colId xmlns:a16="http://schemas.microsoft.com/office/drawing/2014/main" val="1091541882"/>
                    </a:ext>
                  </a:extLst>
                </a:gridCol>
              </a:tblGrid>
              <a:tr h="7098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PROVISION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(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9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24,856,012,100.80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2783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16,166,685,000.00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8,083,342,500.00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1,765,205,970.68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43,299,740,000.00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21,649,870,000.00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4,982,594,178.80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8,020,503,000.00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4,010,251,500.00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1,816,558,198.60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10,894,753,884.18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5,447,376,942.09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1,163,815,962.15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1,887,946,140.00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943,973,070.00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689,673,654.71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1,050,000,000.00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177,676,390.78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1,891,121,640.00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945,560,820.00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560,133,254.85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545,242,443.35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272,621,221.68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229,915,302.40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551,671,932.00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275,835,966.00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232,814,805.45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349,575,988.14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174,787,994.07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60,503,918.65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353,176,127.50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176,588,063.75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151,443,447.58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3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161,004,364.24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80,502,182.12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81,908,703.12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1,196,729,270.02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598,364,635.01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89,859,536.12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4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174,402,795.00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87,201,397.50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60,954,300.00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6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177,592,552,584.43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88,796,276,292.22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36,919,069,724.69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32,656,357,242.08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16,328,178,621.04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11,092,642,610.06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86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210,248,909,826.51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105,124,454,913.26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48,011,712,334.75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1529696" y="6557871"/>
            <a:ext cx="487680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9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4631</TotalTime>
  <Words>1350</Words>
  <Application>Microsoft Office PowerPoint</Application>
  <PresentationFormat>Widescreen</PresentationFormat>
  <Paragraphs>799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SECOND QUARTER BUDGET EXECUTION REPORT (JAN-JUNE, 2023) </vt:lpstr>
      <vt:lpstr> Year 2023 2nd Quarter Budget Performance</vt:lpstr>
      <vt:lpstr>FUNDING REVIEW</vt:lpstr>
      <vt:lpstr> Details of Actual Funding (Jan–June 2023) </vt:lpstr>
      <vt:lpstr>Funding Review - January to June 2023 </vt:lpstr>
      <vt:lpstr>    Revenue Performance - Funding Sources( January – June 2023) </vt:lpstr>
      <vt:lpstr>     Funding Details at a glance (January-June 2022) </vt:lpstr>
      <vt:lpstr>2nd Quarter 2023  IGR OF MAJOR REVENUE GENERATING AGENCIES</vt:lpstr>
      <vt:lpstr>Expenditure Review</vt:lpstr>
      <vt:lpstr> Expenditure Review - January to June 2023 </vt:lpstr>
      <vt:lpstr> Expenditure Review - January to June 2022 </vt:lpstr>
      <vt:lpstr> Comparison of Expenditure Actual Performance for the 2nd Quarter 2023 and Corresponding Period,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GROUP D</cp:lastModifiedBy>
  <cp:revision>349</cp:revision>
  <cp:lastPrinted>2023-07-25T10:24:05Z</cp:lastPrinted>
  <dcterms:created xsi:type="dcterms:W3CDTF">2020-04-18T18:41:11Z</dcterms:created>
  <dcterms:modified xsi:type="dcterms:W3CDTF">2023-07-27T09:38:35Z</dcterms:modified>
</cp:coreProperties>
</file>